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ios" panose="020B0604020202020204" charset="0"/>
      <p:regular r:id="rId12"/>
    </p:embeddedFont>
    <p:embeddedFont>
      <p:font typeface="Helios Bold" panose="020B0604020202020204" charset="0"/>
      <p:regular r:id="rId13"/>
    </p:embeddedFont>
    <p:embeddedFont>
      <p:font typeface="Klein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2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6275" y="-5406196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68531" y="3540964"/>
            <a:ext cx="14681100" cy="4361239"/>
            <a:chOff x="0" y="0"/>
            <a:chExt cx="19574800" cy="581498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9574800" cy="485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99"/>
                </a:lnSpc>
              </a:pPr>
              <a:r>
                <a:rPr lang="en-US" sz="11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Tips for Effective Communication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07383"/>
              <a:ext cx="1899332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3020274" y="7586815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77109" y="6967445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2" y="0"/>
                </a:lnTo>
                <a:lnTo>
                  <a:pt x="5764382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45748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96718" y="313662"/>
            <a:ext cx="1838715" cy="1838715"/>
          </a:xfrm>
          <a:custGeom>
            <a:avLst/>
            <a:gdLst/>
            <a:ahLst/>
            <a:cxnLst/>
            <a:rect l="l" t="t" r="r" b="b"/>
            <a:pathLst>
              <a:path w="1838715" h="1838715">
                <a:moveTo>
                  <a:pt x="0" y="0"/>
                </a:moveTo>
                <a:lnTo>
                  <a:pt x="1838715" y="0"/>
                </a:lnTo>
                <a:lnTo>
                  <a:pt x="1838715" y="1838715"/>
                </a:lnTo>
                <a:lnTo>
                  <a:pt x="0" y="183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48268" y="192079"/>
            <a:ext cx="2081881" cy="2081881"/>
          </a:xfrm>
          <a:custGeom>
            <a:avLst/>
            <a:gdLst/>
            <a:ahLst/>
            <a:cxnLst/>
            <a:rect l="l" t="t" r="r" b="b"/>
            <a:pathLst>
              <a:path w="2081881" h="2081881">
                <a:moveTo>
                  <a:pt x="0" y="0"/>
                </a:moveTo>
                <a:lnTo>
                  <a:pt x="2081881" y="0"/>
                </a:lnTo>
                <a:lnTo>
                  <a:pt x="2081881" y="2081881"/>
                </a:lnTo>
                <a:lnTo>
                  <a:pt x="0" y="2081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97419" y="313662"/>
            <a:ext cx="1832029" cy="1838715"/>
          </a:xfrm>
          <a:custGeom>
            <a:avLst/>
            <a:gdLst/>
            <a:ahLst/>
            <a:cxnLst/>
            <a:rect l="l" t="t" r="r" b="b"/>
            <a:pathLst>
              <a:path w="1832029" h="1838715">
                <a:moveTo>
                  <a:pt x="0" y="0"/>
                </a:moveTo>
                <a:lnTo>
                  <a:pt x="1832029" y="0"/>
                </a:lnTo>
                <a:lnTo>
                  <a:pt x="1832029" y="1838715"/>
                </a:lnTo>
                <a:lnTo>
                  <a:pt x="0" y="1838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6877640"/>
            <a:ext cx="18288000" cy="4157535"/>
            <a:chOff x="0" y="0"/>
            <a:chExt cx="4816593" cy="10949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702153" y="7277452"/>
            <a:ext cx="1751012" cy="1945569"/>
          </a:xfrm>
          <a:custGeom>
            <a:avLst/>
            <a:gdLst/>
            <a:ahLst/>
            <a:cxnLst/>
            <a:rect l="l" t="t" r="r" b="b"/>
            <a:pathLst>
              <a:path w="1751012" h="1945569">
                <a:moveTo>
                  <a:pt x="0" y="0"/>
                </a:moveTo>
                <a:lnTo>
                  <a:pt x="1751013" y="0"/>
                </a:lnTo>
                <a:lnTo>
                  <a:pt x="1751013" y="1945570"/>
                </a:lnTo>
                <a:lnTo>
                  <a:pt x="0" y="1945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02703" y="344221"/>
            <a:ext cx="2058268" cy="1777595"/>
          </a:xfrm>
          <a:custGeom>
            <a:avLst/>
            <a:gdLst/>
            <a:ahLst/>
            <a:cxnLst/>
            <a:rect l="l" t="t" r="r" b="b"/>
            <a:pathLst>
              <a:path w="2058268" h="1777595">
                <a:moveTo>
                  <a:pt x="0" y="0"/>
                </a:moveTo>
                <a:lnTo>
                  <a:pt x="2058268" y="0"/>
                </a:lnTo>
                <a:lnTo>
                  <a:pt x="2058268" y="1777596"/>
                </a:lnTo>
                <a:lnTo>
                  <a:pt x="0" y="1777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431776" y="7242174"/>
            <a:ext cx="2016126" cy="2016126"/>
          </a:xfrm>
          <a:custGeom>
            <a:avLst/>
            <a:gdLst/>
            <a:ahLst/>
            <a:cxnLst/>
            <a:rect l="l" t="t" r="r" b="b"/>
            <a:pathLst>
              <a:path w="2016126" h="2016126">
                <a:moveTo>
                  <a:pt x="0" y="0"/>
                </a:moveTo>
                <a:lnTo>
                  <a:pt x="2016126" y="0"/>
                </a:lnTo>
                <a:lnTo>
                  <a:pt x="2016126" y="2016126"/>
                </a:lnTo>
                <a:lnTo>
                  <a:pt x="0" y="2016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476379" y="7314587"/>
            <a:ext cx="3109412" cy="1871300"/>
          </a:xfrm>
          <a:custGeom>
            <a:avLst/>
            <a:gdLst/>
            <a:ahLst/>
            <a:cxnLst/>
            <a:rect l="l" t="t" r="r" b="b"/>
            <a:pathLst>
              <a:path w="3109412" h="1871300">
                <a:moveTo>
                  <a:pt x="0" y="0"/>
                </a:moveTo>
                <a:lnTo>
                  <a:pt x="3109412" y="0"/>
                </a:lnTo>
                <a:lnTo>
                  <a:pt x="3109412" y="1871300"/>
                </a:lnTo>
                <a:lnTo>
                  <a:pt x="0" y="1871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14268" y="7390821"/>
            <a:ext cx="3059409" cy="1718831"/>
          </a:xfrm>
          <a:custGeom>
            <a:avLst/>
            <a:gdLst/>
            <a:ahLst/>
            <a:cxnLst/>
            <a:rect l="l" t="t" r="r" b="b"/>
            <a:pathLst>
              <a:path w="3059409" h="1718831">
                <a:moveTo>
                  <a:pt x="0" y="0"/>
                </a:moveTo>
                <a:lnTo>
                  <a:pt x="3059408" y="0"/>
                </a:lnTo>
                <a:lnTo>
                  <a:pt x="3059408" y="1718832"/>
                </a:lnTo>
                <a:lnTo>
                  <a:pt x="0" y="1718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028241" y="551987"/>
            <a:ext cx="2610229" cy="1362065"/>
          </a:xfrm>
          <a:custGeom>
            <a:avLst/>
            <a:gdLst/>
            <a:ahLst/>
            <a:cxnLst/>
            <a:rect l="l" t="t" r="r" b="b"/>
            <a:pathLst>
              <a:path w="2610229" h="1362065">
                <a:moveTo>
                  <a:pt x="0" y="0"/>
                </a:moveTo>
                <a:lnTo>
                  <a:pt x="2610230" y="0"/>
                </a:lnTo>
                <a:lnTo>
                  <a:pt x="2610230" y="1362065"/>
                </a:lnTo>
                <a:lnTo>
                  <a:pt x="0" y="13620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8268" y="4535487"/>
            <a:ext cx="1399146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815203"/>
            <a:ext cx="18288000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Important points to improve communication skills</a:t>
            </a:r>
          </a:p>
        </p:txBody>
      </p:sp>
      <p:sp>
        <p:nvSpPr>
          <p:cNvPr id="8" name="Freeform 8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3579" y="3758222"/>
            <a:ext cx="1772241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Communication Skill = 10% words  +30%(tone+ tuning) + 60%        </a:t>
            </a:r>
            <a:r>
              <a:rPr lang="en-US" sz="50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.</a:t>
            </a:r>
            <a:r>
              <a:rPr lang="en-US" sz="5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                                     body Language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5746750"/>
            <a:ext cx="6574010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Confidence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Enthusiasm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Clear Objective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Self Prepared Scripts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Effective Start</a:t>
            </a:r>
          </a:p>
          <a:p>
            <a:pPr algn="l">
              <a:lnSpc>
                <a:spcPts val="6299"/>
              </a:lnSpc>
            </a:pPr>
            <a:endParaRPr lang="en-US" sz="450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97502" y="5658142"/>
            <a:ext cx="6574010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Clear voice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Speed 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Logical Presentation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Effective End</a:t>
            </a: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Subjective Matter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6661" y="0"/>
            <a:ext cx="4220926" cy="4220926"/>
            <a:chOff x="0" y="0"/>
            <a:chExt cx="5627902" cy="5627902"/>
          </a:xfrm>
        </p:grpSpPr>
        <p:sp>
          <p:nvSpPr>
            <p:cNvPr id="3" name="Freeform 3"/>
            <p:cNvSpPr/>
            <p:nvPr/>
          </p:nvSpPr>
          <p:spPr>
            <a:xfrm rot="-1200957">
              <a:off x="618775" y="618775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2" y="0"/>
                  </a:lnTo>
                  <a:lnTo>
                    <a:pt x="4390352" y="4390352"/>
                  </a:lnTo>
                  <a:lnTo>
                    <a:pt x="0" y="439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61478" y="561478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3" y="0"/>
                  </a:lnTo>
                  <a:lnTo>
                    <a:pt x="4390353" y="4390353"/>
                  </a:lnTo>
                  <a:lnTo>
                    <a:pt x="0" y="4390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08201" y="749905"/>
            <a:ext cx="2632987" cy="2721116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563" r="-2756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48148" y="596900"/>
            <a:ext cx="9018085" cy="903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7149"/>
              </a:lnSpc>
              <a:buFont typeface="Arial"/>
              <a:buChar char="•"/>
            </a:pPr>
            <a:r>
              <a:rPr lang="en-US" sz="54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Speaking</a:t>
            </a:r>
          </a:p>
          <a:p>
            <a:pPr algn="l">
              <a:lnSpc>
                <a:spcPts val="7149"/>
              </a:lnSpc>
            </a:pPr>
            <a:endParaRPr lang="en-US" sz="5499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marL="1187449" lvl="1" indent="-593725" algn="l">
              <a:lnSpc>
                <a:spcPts val="7149"/>
              </a:lnSpc>
              <a:buFont typeface="Arial"/>
              <a:buChar char="•"/>
            </a:pPr>
            <a:r>
              <a:rPr lang="en-US" sz="54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Writing </a:t>
            </a:r>
          </a:p>
          <a:p>
            <a:pPr algn="l">
              <a:lnSpc>
                <a:spcPts val="7149"/>
              </a:lnSpc>
            </a:pPr>
            <a:endParaRPr lang="en-US" sz="5499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marL="1187449" lvl="1" indent="-593725" algn="l">
              <a:lnSpc>
                <a:spcPts val="7149"/>
              </a:lnSpc>
              <a:buFont typeface="Arial"/>
              <a:buChar char="•"/>
            </a:pPr>
            <a:r>
              <a:rPr lang="en-US" sz="54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Listening </a:t>
            </a:r>
          </a:p>
          <a:p>
            <a:pPr algn="l">
              <a:lnSpc>
                <a:spcPts val="7149"/>
              </a:lnSpc>
            </a:pPr>
            <a:endParaRPr lang="en-US" sz="5499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marL="1187449" lvl="1" indent="-593725" algn="l">
              <a:lnSpc>
                <a:spcPts val="7149"/>
              </a:lnSpc>
              <a:buFont typeface="Arial"/>
              <a:buChar char="•"/>
            </a:pPr>
            <a:r>
              <a:rPr lang="en-US" sz="54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Reading</a:t>
            </a:r>
          </a:p>
          <a:p>
            <a:pPr algn="l">
              <a:lnSpc>
                <a:spcPts val="7149"/>
              </a:lnSpc>
            </a:pPr>
            <a:endParaRPr lang="en-US" sz="5499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marL="1187449" lvl="1" indent="-593725" algn="l">
              <a:lnSpc>
                <a:spcPts val="7149"/>
              </a:lnSpc>
              <a:buFont typeface="Arial"/>
              <a:buChar char="•"/>
            </a:pPr>
            <a:r>
              <a:rPr lang="en-US" sz="54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Non-verbal communication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57688" y="3033037"/>
            <a:ext cx="4220926" cy="4220926"/>
            <a:chOff x="0" y="0"/>
            <a:chExt cx="5627902" cy="5627902"/>
          </a:xfrm>
        </p:grpSpPr>
        <p:sp>
          <p:nvSpPr>
            <p:cNvPr id="9" name="Freeform 9"/>
            <p:cNvSpPr/>
            <p:nvPr/>
          </p:nvSpPr>
          <p:spPr>
            <a:xfrm rot="-1200957">
              <a:off x="618775" y="618775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2" y="0"/>
                  </a:lnTo>
                  <a:lnTo>
                    <a:pt x="4390352" y="4390352"/>
                  </a:lnTo>
                  <a:lnTo>
                    <a:pt x="0" y="439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61478" y="561478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3" y="0"/>
                  </a:lnTo>
                  <a:lnTo>
                    <a:pt x="4390353" y="4390353"/>
                  </a:lnTo>
                  <a:lnTo>
                    <a:pt x="0" y="4390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69228" y="3782942"/>
            <a:ext cx="2632987" cy="2721116"/>
            <a:chOff x="0" y="0"/>
            <a:chExt cx="6362700" cy="6575666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18787" r="-1878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033537" y="6311575"/>
            <a:ext cx="4220926" cy="4220926"/>
            <a:chOff x="0" y="0"/>
            <a:chExt cx="5627902" cy="5627902"/>
          </a:xfrm>
        </p:grpSpPr>
        <p:sp>
          <p:nvSpPr>
            <p:cNvPr id="14" name="Freeform 14"/>
            <p:cNvSpPr/>
            <p:nvPr/>
          </p:nvSpPr>
          <p:spPr>
            <a:xfrm rot="-1200957">
              <a:off x="618775" y="618775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2" y="0"/>
                  </a:lnTo>
                  <a:lnTo>
                    <a:pt x="4390352" y="4390352"/>
                  </a:lnTo>
                  <a:lnTo>
                    <a:pt x="0" y="439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61478" y="561478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3" y="0"/>
                  </a:lnTo>
                  <a:lnTo>
                    <a:pt x="4390353" y="4390353"/>
                  </a:lnTo>
                  <a:lnTo>
                    <a:pt x="0" y="4390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745077" y="7061480"/>
            <a:ext cx="2632987" cy="2721116"/>
            <a:chOff x="0" y="0"/>
            <a:chExt cx="6362700" cy="6575666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6"/>
              <a:stretch>
                <a:fillRect t="-10471" b="-1047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4067074" y="6066074"/>
            <a:ext cx="4220926" cy="4220926"/>
            <a:chOff x="0" y="0"/>
            <a:chExt cx="5627902" cy="5627902"/>
          </a:xfrm>
        </p:grpSpPr>
        <p:sp>
          <p:nvSpPr>
            <p:cNvPr id="19" name="Freeform 19"/>
            <p:cNvSpPr/>
            <p:nvPr/>
          </p:nvSpPr>
          <p:spPr>
            <a:xfrm rot="-1200957">
              <a:off x="618775" y="618775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2" y="0"/>
                  </a:lnTo>
                  <a:lnTo>
                    <a:pt x="4390352" y="4390352"/>
                  </a:lnTo>
                  <a:lnTo>
                    <a:pt x="0" y="439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61478" y="561478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3" y="0"/>
                  </a:lnTo>
                  <a:lnTo>
                    <a:pt x="4390353" y="4390353"/>
                  </a:lnTo>
                  <a:lnTo>
                    <a:pt x="0" y="4390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778614" y="6815979"/>
            <a:ext cx="2632987" cy="2721116"/>
            <a:chOff x="0" y="0"/>
            <a:chExt cx="6362700" cy="6575666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7"/>
              <a:stretch>
                <a:fillRect l="-47082" r="-8045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3984644" y="0"/>
            <a:ext cx="4220926" cy="4220926"/>
            <a:chOff x="0" y="0"/>
            <a:chExt cx="5627902" cy="5627902"/>
          </a:xfrm>
        </p:grpSpPr>
        <p:sp>
          <p:nvSpPr>
            <p:cNvPr id="24" name="Freeform 24"/>
            <p:cNvSpPr/>
            <p:nvPr/>
          </p:nvSpPr>
          <p:spPr>
            <a:xfrm rot="-1200957">
              <a:off x="618775" y="618775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2" y="0"/>
                  </a:lnTo>
                  <a:lnTo>
                    <a:pt x="4390352" y="4390352"/>
                  </a:lnTo>
                  <a:lnTo>
                    <a:pt x="0" y="439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561478" y="561478"/>
              <a:ext cx="4390353" cy="4390353"/>
            </a:xfrm>
            <a:custGeom>
              <a:avLst/>
              <a:gdLst/>
              <a:ahLst/>
              <a:cxnLst/>
              <a:rect l="l" t="t" r="r" b="b"/>
              <a:pathLst>
                <a:path w="4390353" h="4390353">
                  <a:moveTo>
                    <a:pt x="0" y="0"/>
                  </a:moveTo>
                  <a:lnTo>
                    <a:pt x="4390353" y="0"/>
                  </a:lnTo>
                  <a:lnTo>
                    <a:pt x="4390353" y="4390353"/>
                  </a:lnTo>
                  <a:lnTo>
                    <a:pt x="0" y="4390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4696185" y="749905"/>
            <a:ext cx="2632987" cy="2721116"/>
            <a:chOff x="0" y="0"/>
            <a:chExt cx="6362700" cy="6575666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8"/>
              <a:stretch>
                <a:fillRect l="-27418" r="-2741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79808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47082" r="-804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12309" y="2231232"/>
            <a:ext cx="901808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Effective Speaking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15798"/>
            <a:ext cx="6577716" cy="350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Classified as -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Daily Speaking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Public Speaking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1059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16672" y="380800"/>
            <a:ext cx="6577716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Daily Speaking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27731" y="380800"/>
            <a:ext cx="6577716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Public Speaking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94025"/>
            <a:ext cx="6577716" cy="421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Remember the person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Eye contact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Remain Normal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81584" y="3260559"/>
            <a:ext cx="6577716" cy="350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Presentation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Visual Aid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Delivery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79808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8902" r="-1890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12309" y="2231232"/>
            <a:ext cx="901808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Effective Writing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2309" y="3807650"/>
            <a:ext cx="9529118" cy="562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Visualize your audience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Deliver the content directly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Create a outline or prepare notes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Convey clearly your ideas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79808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54430" r="-69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12309" y="2231232"/>
            <a:ext cx="901808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Effective Listening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2309" y="3807650"/>
            <a:ext cx="9529118" cy="562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Avoid distraction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Keep an open mind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Hold your questions and vision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Make meaningful notes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79808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9715" r="-1971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12309" y="2231232"/>
            <a:ext cx="901808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Effective Reading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2309" y="3807650"/>
            <a:ext cx="9529118" cy="424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Ensure proper lightning 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Read twice for better understanding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 dictionary to find the meanings 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79808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9715" r="-1971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12309" y="1654969"/>
            <a:ext cx="9018085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Non-Verbal Communication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6793" y="4448771"/>
            <a:ext cx="9529118" cy="562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Facial expression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Attitudes and postures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63595" lvl="1" indent="-431797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Eye contact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Klein Bold</vt:lpstr>
      <vt:lpstr>Helios</vt:lpstr>
      <vt:lpstr>Helios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cp:lastModifiedBy>Sreeprabha</cp:lastModifiedBy>
  <cp:revision>2</cp:revision>
  <dcterms:created xsi:type="dcterms:W3CDTF">2006-08-16T00:00:00Z</dcterms:created>
  <dcterms:modified xsi:type="dcterms:W3CDTF">2024-07-31T01:47:32Z</dcterms:modified>
  <dc:identifier>DAGMbWdLBSI</dc:identifier>
</cp:coreProperties>
</file>